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2" r:id="rId29"/>
    <p:sldId id="283" r:id="rId30"/>
  </p:sldIdLst>
  <p:sldSz cx="12192000" cy="6858000"/>
  <p:notesSz cx="6858000" cy="9144000"/>
  <p:embeddedFontLst>
    <p:embeddedFont>
      <p:font typeface="Dosis" charset="0"/>
      <p:regular r:id="rId32"/>
      <p:bold r:id="rId33"/>
    </p:embeddedFont>
    <p:embeddedFont>
      <p:font typeface="Montserrat" charset="0"/>
      <p:regular r:id="rId34"/>
      <p:bold r:id="rId35"/>
      <p:italic r:id="rId36"/>
      <p:boldItalic r:id="rId37"/>
    </p:embeddedFont>
    <p:embeddedFont>
      <p:font typeface="Lora" charset="0"/>
      <p:regular r:id="rId38"/>
      <p:bold r:id="rId39"/>
      <p:italic r:id="rId40"/>
      <p:boldItalic r:id="rId41"/>
    </p:embeddedFont>
    <p:embeddedFont>
      <p:font typeface="Calibri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gtHb83s9JeNXCCHSC15Ry0Spqh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8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13471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139d903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2139d9034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12139d9034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139d9034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12139d9034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139d90346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2139d9034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139d9034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g12139d9034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06cf8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cf82d06cf8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cf82d06cf8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359454" y="2411704"/>
            <a:ext cx="5756533" cy="91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Harta, Tahta, Data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514153" y="3447390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>
            <a:spLocks noGrp="1"/>
          </p:cNvSpPr>
          <p:nvPr>
            <p:ph type="body" idx="1"/>
          </p:nvPr>
        </p:nvSpPr>
        <p:spPr>
          <a:xfrm>
            <a:off x="423495" y="1068300"/>
            <a:ext cx="11360700" cy="5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Handling Outliers dengan Z-Score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Standardisasi (age, day) dan Normalisasi (balance, duration, campaign, pdays, previous)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447800"/>
            <a:ext cx="7891449" cy="2630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4730707"/>
            <a:ext cx="7096125" cy="1695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3" name="Google Shape;133;p15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Montserrat"/>
              <a:buNone/>
            </a:pPr>
            <a:r>
              <a:rPr lang="en-US">
                <a:solidFill>
                  <a:schemeClr val="accent5"/>
                </a:solidFill>
              </a:rPr>
              <a:t>Pre- Processing (Feature Encoding)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58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Label Encoding untuk feature dengan data binary (education, default, housing, loan, dan y)	</a:t>
            </a: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600"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600"/>
              <a:t>		</a:t>
            </a:r>
            <a:endParaRPr sz="16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One-Hot Encoding untuk feature dengan data non-binary (job, marital, contact, poutcome, month)</a:t>
            </a:r>
            <a:endParaRPr sz="1600"/>
          </a:p>
        </p:txBody>
      </p:sp>
      <p:pic>
        <p:nvPicPr>
          <p:cNvPr id="140" name="Google Shape;140;p5" descr="https://lh6.googleusercontent.com/yR6tXkl55EXB0nf6bc_spWWkqvmmFde5VuTWlf5OsdZjDM4ck02xXMBABSOZmUcCemjeuCMFByOeSRI4zfspoIYfebc9vsxVthwypGj5jQXpQGL9CuBq5nMnORUsRTIuL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7117" y="2057400"/>
            <a:ext cx="4324350" cy="1076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974" y="3980048"/>
            <a:ext cx="4829175" cy="1238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8974" y="5470627"/>
            <a:ext cx="6010116" cy="7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Montserrat"/>
              <a:buNone/>
            </a:pPr>
            <a:r>
              <a:rPr lang="en-US">
                <a:solidFill>
                  <a:schemeClr val="accent5"/>
                </a:solidFill>
              </a:rPr>
              <a:t>Pre- Processing (Class Imbalance)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8" name="Google Shape;148;p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Dilakukan 4 skenario : tanpa handling, undersampling, oversampling, dan SMOTE</a:t>
            </a: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600"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675" y="2761363"/>
            <a:ext cx="7162800" cy="27527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7006" y="2183631"/>
            <a:ext cx="2710970" cy="390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415600" y="964399"/>
            <a:ext cx="11360700" cy="51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Untuk modeling digunakan 9 algoritma, yaitu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457200" lvl="0" indent="-3492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Model yang terbaik adalah Random Forest dengan Over Sampling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</a:pPr>
            <a:endParaRPr sz="1600"/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725" y="1450200"/>
            <a:ext cx="5476947" cy="2184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1725" y="4327471"/>
            <a:ext cx="5895975" cy="1914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9" name="Google Shape;159;p16"/>
          <p:cNvSpPr txBox="1"/>
          <p:nvPr/>
        </p:nvSpPr>
        <p:spPr>
          <a:xfrm>
            <a:off x="7827470" y="4699883"/>
            <a:ext cx="3036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dengan Over Sampling memiliki nilai precision dan AUC yang paling tinggi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423495" y="1151400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Setelah dilakukan hyperparameter tuning dan feature selection, nilai precision naik menjadi 0.95 dari sebelumnya 0.92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825" y="2226488"/>
            <a:ext cx="9239250" cy="3495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17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Modelling Evaluation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320070" y="6096945"/>
            <a:ext cx="10569182" cy="91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Dari evaluasi di atas, dipilih Random Forest karena memiliki peforma terbaik</a:t>
            </a:r>
            <a:endParaRPr sz="2000" b="1" i="0" u="none" strike="noStrike" cap="non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 l="21462" t="30386" r="11571" b="19004"/>
          <a:stretch/>
        </p:blipFill>
        <p:spPr>
          <a:xfrm>
            <a:off x="1320075" y="1068300"/>
            <a:ext cx="9474026" cy="50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l="23965" t="21624" r="19907" b="15860"/>
          <a:stretch/>
        </p:blipFill>
        <p:spPr>
          <a:xfrm>
            <a:off x="531275" y="555425"/>
            <a:ext cx="9924752" cy="59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l="22613" t="22361" r="19135" b="30837"/>
          <a:stretch/>
        </p:blipFill>
        <p:spPr>
          <a:xfrm>
            <a:off x="676150" y="362200"/>
            <a:ext cx="9876474" cy="59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27" y="1097098"/>
            <a:ext cx="8061073" cy="576954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5376211" y="3694276"/>
            <a:ext cx="3239926" cy="232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 feature terpenting adalah 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Duration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Balance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Age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Poutcome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l="21702" t="20447" r="18642" b="19019"/>
          <a:stretch/>
        </p:blipFill>
        <p:spPr>
          <a:xfrm>
            <a:off x="676150" y="217350"/>
            <a:ext cx="9184776" cy="524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225" y="5923751"/>
            <a:ext cx="6429375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</a:pPr>
            <a:r>
              <a:rPr lang="en-US" sz="3200">
                <a:solidFill>
                  <a:schemeClr val="accent5"/>
                </a:solidFill>
              </a:rPr>
              <a:t>Latar Belakang Masalah</a:t>
            </a: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1"/>
          </p:nvPr>
        </p:nvSpPr>
        <p:spPr>
          <a:xfrm>
            <a:off x="423495" y="1356867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Sebuah bank di Portugal ingin </a:t>
            </a:r>
            <a:r>
              <a:rPr lang="en-US" sz="1600" b="1"/>
              <a:t>meningkatkan jumlah nasabah yang mendaftar deposito</a:t>
            </a:r>
            <a:r>
              <a:rPr lang="en-US" sz="1600"/>
              <a:t> dengan menggunakan metode </a:t>
            </a:r>
            <a:r>
              <a:rPr lang="en-US" sz="1600" i="1"/>
              <a:t>Telephonic Marketing</a:t>
            </a:r>
            <a:r>
              <a:rPr lang="en-US" sz="1600"/>
              <a:t>. Berdasarkan data tahun lalu, terdapat 45.211 nasabah yang dihubungi. Namun, </a:t>
            </a:r>
            <a:r>
              <a:rPr lang="en-US" sz="1600" b="1"/>
              <a:t>hanya 11,7% </a:t>
            </a:r>
            <a:r>
              <a:rPr lang="en-US" sz="1600"/>
              <a:t>yang mendaftar deposito.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Melalui analytical approach dan data science, kami ingin meningkatkan jumlah nasabah yang akan mendaftar untuk deposito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Melalui model machine learning, akan diseleksi nasabah yang berpotensi untuk mendaftar ke deposito. 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10795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12139d90346_0_7"/>
          <p:cNvPicPr preferRelativeResize="0"/>
          <p:nvPr/>
        </p:nvPicPr>
        <p:blipFill rotWithShape="1">
          <a:blip r:embed="rId3">
            <a:alphaModFix/>
          </a:blip>
          <a:srcRect l="3307" r="11889" b="15902"/>
          <a:stretch/>
        </p:blipFill>
        <p:spPr>
          <a:xfrm>
            <a:off x="748575" y="200700"/>
            <a:ext cx="8475924" cy="53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2139d90346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597" y="5553810"/>
            <a:ext cx="5614201" cy="119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Duration of Call</a:t>
            </a:r>
            <a:endParaRPr/>
          </a:p>
        </p:txBody>
      </p:sp>
      <p:pic>
        <p:nvPicPr>
          <p:cNvPr id="217" name="Google Shape;21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308" y="1373847"/>
            <a:ext cx="5362451" cy="294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9825" y="1562988"/>
            <a:ext cx="3913875" cy="25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7300" y="4628199"/>
            <a:ext cx="9507944" cy="223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3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Frequency of Call</a:t>
            </a:r>
            <a:endParaRPr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1089" y="978418"/>
            <a:ext cx="9746530" cy="32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099" y="4336500"/>
            <a:ext cx="10942476" cy="23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4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Previous Campaign Result</a:t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0019" y="1196763"/>
            <a:ext cx="5345724" cy="312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8143" y="1220700"/>
            <a:ext cx="4294390" cy="328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7050" y="4452410"/>
            <a:ext cx="9797901" cy="204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12139d90346_0_20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2139d90346_0_20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95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</a:t>
            </a:r>
            <a:r>
              <a:rPr lang="en-US" sz="32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Housing Loan</a:t>
            </a:r>
            <a:endParaRPr/>
          </a:p>
        </p:txBody>
      </p:sp>
      <p:pic>
        <p:nvPicPr>
          <p:cNvPr id="243" name="Google Shape;243;g12139d90346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00" y="1272600"/>
            <a:ext cx="5339899" cy="23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2139d90346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100" y="3971350"/>
            <a:ext cx="5339899" cy="23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2139d90346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399" y="1220700"/>
            <a:ext cx="5791202" cy="37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2139d90346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5550" y="4976750"/>
            <a:ext cx="5119350" cy="13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12139d90346_0_28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2139d90346_0_28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95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</a:t>
            </a:r>
            <a:r>
              <a:rPr lang="en-US" sz="32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Balance</a:t>
            </a:r>
            <a:endParaRPr/>
          </a:p>
        </p:txBody>
      </p:sp>
      <p:pic>
        <p:nvPicPr>
          <p:cNvPr id="253" name="Google Shape;253;g12139d90346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538" y="1220700"/>
            <a:ext cx="10246926" cy="307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2139d90346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401" y="4452410"/>
            <a:ext cx="9551462" cy="13847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6;p25"/>
          <p:cNvSpPr txBox="1"/>
          <p:nvPr/>
        </p:nvSpPr>
        <p:spPr>
          <a:xfrm>
            <a:off x="1130113" y="5837129"/>
            <a:ext cx="10569182" cy="62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sz="2000" b="1" i="0" u="none" strike="noStrike" cap="none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Balance yang </a:t>
            </a:r>
            <a:r>
              <a:rPr lang="en-US" sz="2000" b="1" i="0" u="none" strike="noStrike" cap="none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tinggi</a:t>
            </a:r>
            <a:r>
              <a:rPr lang="en-US" sz="2000" b="1" i="0" u="none" strike="noStrike" cap="none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i="0" u="none" strike="noStrike" cap="none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tersebut</a:t>
            </a:r>
            <a:r>
              <a:rPr lang="en-US" sz="2000" b="1" i="0" u="none" strike="noStrike" cap="none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i="0" u="none" strike="noStrike" cap="none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dengan</a:t>
            </a:r>
            <a:r>
              <a:rPr lang="en-US" sz="2000" b="1" i="0" u="none" strike="noStrike" cap="none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i="0" u="none" strike="noStrike" cap="none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catatan</a:t>
            </a:r>
            <a:r>
              <a:rPr lang="en-US" sz="2000" b="1" i="0" u="none" strike="noStrike" cap="none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customer </a:t>
            </a:r>
            <a:r>
              <a:rPr lang="en-US" sz="2000" b="1" i="0" u="none" strike="noStrike" cap="none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tersebut</a:t>
            </a:r>
            <a:r>
              <a:rPr lang="en-US" sz="2000" b="1" i="0" u="none" strike="noStrike" cap="none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i="0" u="none" strike="noStrike" cap="none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tidak</a:t>
            </a:r>
            <a:r>
              <a:rPr lang="en-US" sz="2000" b="1" i="0" u="none" strike="noStrike" cap="none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i="0" u="none" strike="noStrike" cap="none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memilik</a:t>
            </a:r>
            <a:r>
              <a:rPr lang="en-US" sz="2000" b="1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</a:t>
            </a: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history yang </a:t>
            </a:r>
            <a:r>
              <a:rPr lang="en-US" sz="2000" b="1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buruk</a:t>
            </a: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pada</a:t>
            </a: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pembayaran</a:t>
            </a: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kredit</a:t>
            </a: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/ </a:t>
            </a:r>
            <a:r>
              <a:rPr lang="en-US" sz="2000" b="1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dafault</a:t>
            </a: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dirty="0" err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ber</a:t>
            </a: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-label “no”.</a:t>
            </a: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5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Choosing the Right Target</a:t>
            </a:r>
            <a:endParaRPr dirty="0"/>
          </a:p>
        </p:txBody>
      </p:sp>
      <p:pic>
        <p:nvPicPr>
          <p:cNvPr id="261" name="Google Shape;26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248" y="1642591"/>
            <a:ext cx="4905556" cy="1901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7660" y="1642591"/>
            <a:ext cx="5021340" cy="189991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 txBox="1"/>
          <p:nvPr/>
        </p:nvSpPr>
        <p:spPr>
          <a:xfrm>
            <a:off x="723337" y="1195149"/>
            <a:ext cx="4793654" cy="44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Jumlah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dihubungi</a:t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5704815" y="1195149"/>
            <a:ext cx="4793654" cy="44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Conversion rate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/>
          </a:p>
        </p:txBody>
      </p:sp>
      <p:sp>
        <p:nvSpPr>
          <p:cNvPr id="265" name="Google Shape;265;p25"/>
          <p:cNvSpPr txBox="1"/>
          <p:nvPr/>
        </p:nvSpPr>
        <p:spPr>
          <a:xfrm>
            <a:off x="757558" y="3828815"/>
            <a:ext cx="9804039" cy="205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Rata-rata conversion rate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yang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dihubungi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pada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bulan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Maret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September,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Oktober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Desember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adalah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47.25%.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Sedangkan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pada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bulan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lainnya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hanya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11.75%.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highlight>
                  <a:srgbClr val="20414C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Berbeda</a:t>
            </a:r>
            <a:r>
              <a:rPr lang="en-US" sz="1600" b="1" i="0" u="none" strike="noStrike" cap="none" dirty="0">
                <a:solidFill>
                  <a:schemeClr val="lt1"/>
                </a:solidFill>
                <a:highlight>
                  <a:srgbClr val="20414C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 3 kali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highlight>
                  <a:srgbClr val="20414C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lipat</a:t>
            </a:r>
            <a:r>
              <a:rPr lang="en-US" sz="1600" b="1" i="0" u="none" strike="noStrike" cap="none" dirty="0">
                <a:solidFill>
                  <a:schemeClr val="lt1"/>
                </a:solidFill>
                <a:highlight>
                  <a:srgbClr val="20414C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!!</a:t>
            </a:r>
            <a:endParaRPr sz="1200" dirty="0"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Kami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menyimpulkan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bahwa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tim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marketing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telah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mentarget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yang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tepat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pada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keempat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bulan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Sayangnya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jumlah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yang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dihubungi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justru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paling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sedikit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di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antara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bulan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lain.</a:t>
            </a:r>
            <a:endParaRPr sz="1200" dirty="0"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Hal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menunjukkan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pentingnya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memilih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target yang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tepat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Jika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banyak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yang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dihubungi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tidak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potensial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untuk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diberikan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campaign, conversion rate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akan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sangat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rendah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Misalnya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seperti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bulan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Mei,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jumlah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yang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dihubungi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sangat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banyak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akan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tetapi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conversion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ratenya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sangat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rendah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1200" dirty="0"/>
          </a:p>
        </p:txBody>
      </p:sp>
      <p:sp>
        <p:nvSpPr>
          <p:cNvPr id="266" name="Google Shape;266;p25"/>
          <p:cNvSpPr txBox="1"/>
          <p:nvPr/>
        </p:nvSpPr>
        <p:spPr>
          <a:xfrm>
            <a:off x="1324619" y="6175332"/>
            <a:ext cx="10569182" cy="62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Pemilihan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target yang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tepat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akan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meningkatkan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conversion rate</a:t>
            </a:r>
            <a:endParaRPr dirty="0"/>
          </a:p>
        </p:txBody>
      </p:sp>
      <p:sp>
        <p:nvSpPr>
          <p:cNvPr id="267" name="Google Shape;267;p25"/>
          <p:cNvSpPr/>
          <p:nvPr/>
        </p:nvSpPr>
        <p:spPr>
          <a:xfrm rot="-5400000">
            <a:off x="5757300" y="1735208"/>
            <a:ext cx="255329" cy="3500557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4000" dirty="0">
                <a:solidFill>
                  <a:schemeClr val="accent5"/>
                </a:solidFill>
              </a:rPr>
              <a:t>Business Insight – </a:t>
            </a:r>
            <a:r>
              <a:rPr lang="en-US" sz="4000" dirty="0" smtClean="0">
                <a:solidFill>
                  <a:schemeClr val="accent5"/>
                </a:solidFill>
              </a:rPr>
              <a:t>Age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4856261"/>
            <a:ext cx="11360700" cy="188274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Customer yang </a:t>
            </a:r>
            <a:r>
              <a:rPr lang="en-US" dirty="0" err="1" smtClean="0"/>
              <a:t>berpotensi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subscribe </a:t>
            </a:r>
            <a:r>
              <a:rPr lang="en-US" dirty="0" err="1" smtClean="0"/>
              <a:t>deposito</a:t>
            </a:r>
            <a:r>
              <a:rPr lang="en-US" dirty="0" smtClean="0"/>
              <a:t> di </a:t>
            </a:r>
            <a:r>
              <a:rPr lang="en-US" dirty="0" err="1" smtClean="0"/>
              <a:t>usia</a:t>
            </a:r>
            <a:r>
              <a:rPr lang="en-US" dirty="0" smtClean="0"/>
              <a:t> 20-60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disebabkan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usia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merupak</a:t>
            </a:r>
            <a:r>
              <a:rPr lang="en-US" dirty="0" smtClean="0"/>
              <a:t> </a:t>
            </a:r>
            <a:r>
              <a:rPr lang="en-US" dirty="0" err="1" smtClean="0"/>
              <a:t>usia</a:t>
            </a:r>
            <a:r>
              <a:rPr lang="en-US" dirty="0" smtClean="0"/>
              <a:t> </a:t>
            </a:r>
            <a:r>
              <a:rPr lang="en-US" dirty="0" err="1" smtClean="0"/>
              <a:t>produktif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bekerja</a:t>
            </a:r>
            <a:r>
              <a:rPr lang="en-US" dirty="0" smtClean="0"/>
              <a:t>.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ayoritas</a:t>
            </a:r>
            <a:r>
              <a:rPr lang="en-US" dirty="0" smtClean="0"/>
              <a:t> customer </a:t>
            </a:r>
            <a:r>
              <a:rPr lang="en-US" dirty="0"/>
              <a:t>yang </a:t>
            </a:r>
            <a:r>
              <a:rPr lang="en-US" dirty="0" err="1"/>
              <a:t>dihubungi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marketing </a:t>
            </a:r>
            <a:r>
              <a:rPr lang="en-US" dirty="0" err="1"/>
              <a:t>memiliki</a:t>
            </a:r>
            <a:r>
              <a:rPr lang="en-US" dirty="0"/>
              <a:t> range </a:t>
            </a:r>
            <a:r>
              <a:rPr lang="en-US" dirty="0" err="1"/>
              <a:t>umur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30 – 40. </a:t>
            </a:r>
            <a:r>
              <a:rPr lang="en-US" dirty="0" err="1"/>
              <a:t>Tampaknya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persuasi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umur</a:t>
            </a:r>
            <a:r>
              <a:rPr lang="en-US" dirty="0"/>
              <a:t>, </a:t>
            </a:r>
            <a:r>
              <a:rPr lang="en-US" dirty="0" err="1" smtClean="0"/>
              <a:t>misal</a:t>
            </a:r>
            <a:r>
              <a:rPr lang="en-US" dirty="0" smtClean="0"/>
              <a:t>:</a:t>
            </a:r>
          </a:p>
          <a:p>
            <a:pPr marL="565150" indent="-457200">
              <a:buAutoNum type="arabicPeriod"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umur</a:t>
            </a:r>
            <a:r>
              <a:rPr lang="en-US" dirty="0"/>
              <a:t> 30-40, </a:t>
            </a:r>
            <a:r>
              <a:rPr lang="en-US" dirty="0" err="1"/>
              <a:t>mendaftar</a:t>
            </a:r>
            <a:r>
              <a:rPr lang="en-US" dirty="0"/>
              <a:t> </a:t>
            </a:r>
            <a:r>
              <a:rPr lang="en-US" dirty="0" err="1"/>
              <a:t>deposito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bermanfaat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 smtClean="0"/>
              <a:t>kuliah</a:t>
            </a:r>
            <a:endParaRPr lang="en-US" dirty="0"/>
          </a:p>
          <a:p>
            <a:pPr marL="565150" indent="-457200">
              <a:buAutoNum type="arabicPeriod"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umur</a:t>
            </a:r>
            <a:r>
              <a:rPr lang="en-US" dirty="0"/>
              <a:t> 40-50, </a:t>
            </a:r>
            <a:r>
              <a:rPr lang="en-US" dirty="0" err="1"/>
              <a:t>mendaftar</a:t>
            </a:r>
            <a:r>
              <a:rPr lang="en-US" dirty="0"/>
              <a:t> </a:t>
            </a:r>
            <a:r>
              <a:rPr lang="en-US" dirty="0" err="1"/>
              <a:t>deposito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bermanfaat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persiapan</a:t>
            </a:r>
            <a:r>
              <a:rPr lang="en-US" dirty="0"/>
              <a:t> </a:t>
            </a:r>
            <a:r>
              <a:rPr lang="en-US" dirty="0" err="1"/>
              <a:t>pensiun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tua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6" name="Picture 2" descr="https://lh6.googleusercontent.com/KGLOc4ReOtXb5l8DRq0ZeVKGiJN1hjRaZ4iRydXAr-bP-PNPBNTHcT7bmJsrrLX95-H8iOpF8Rg3uGc4DoJL7bYdPGCCUyRYIvzGa4ltDEDrrmA4vK5eziM50RxySViKW7BRmO3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2" y="1693961"/>
            <a:ext cx="80581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72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12139d90346_0_43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2139d90346_0_43"/>
          <p:cNvPicPr preferRelativeResize="0"/>
          <p:nvPr/>
        </p:nvPicPr>
        <p:blipFill rotWithShape="1">
          <a:blip r:embed="rId4">
            <a:alphaModFix/>
          </a:blip>
          <a:srcRect l="3262" r="10664"/>
          <a:stretch/>
        </p:blipFill>
        <p:spPr>
          <a:xfrm>
            <a:off x="651975" y="416225"/>
            <a:ext cx="9707476" cy="63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7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7"/>
          <p:cNvSpPr txBox="1"/>
          <p:nvPr/>
        </p:nvSpPr>
        <p:spPr>
          <a:xfrm>
            <a:off x="1041720" y="1306587"/>
            <a:ext cx="10533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Alfikri Ramadhan : Diskusi preparation project (Stage 0), EDA, Data Processing, Business Recomendation, dan Business Calculation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Zahra Hanifah : Diskusi preparation project (Stage 0), EDA, Data Processing,  Penulisan Laporan Final Project, Penulisan Notulensi setiap mentoring.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Rantika Tresna : Diskusi preparation project (Stage 0), EDA, Data Processing, dan Modelling Experiments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M. Dhiyaaul F : Diskusi preparation project (Stage 0), EDA, Data Processing, dan Modelling Experiments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Dhea Putriani : Diskusi preparation project (Stage 0), EDA, Data Processing, dan Finalisasi PPT Presentasi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Syahid Arbi : Diskusi preparation project (Stage 0), EDA, Data Processing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M. Fadil Biran : Diskusi preparation project (Stage 0), EDA, Data Processing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 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/>
        </p:nvSpPr>
        <p:spPr>
          <a:xfrm>
            <a:off x="1066800" y="1345624"/>
            <a:ext cx="9677400" cy="46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en-US"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Conversion rate yang rendah, yaitu 11,7% dari total customer yang dihubungi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Meningkatkan conversion rate nasabah yang diberikan campaign untuk mendaftar ke deposito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Membuat model machine learning yang dapat memprediksi nasabah yang akan mendaftar ke deposito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Metrics</a:t>
            </a:r>
            <a:endParaRPr sz="16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858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Conversion Rate</a:t>
            </a:r>
            <a:endParaRPr/>
          </a:p>
          <a:p>
            <a:pPr marL="6858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Per Acquisition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6248400" y="3124199"/>
            <a:ext cx="5527900" cy="296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Dataset terdiri atas 45.211 baris dan 17 kolom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Tidak perlu dilakukan handling, karena tidak ada </a:t>
            </a:r>
            <a:r>
              <a:rPr lang="en-US" sz="1600" b="1"/>
              <a:t>'Missing Value'</a:t>
            </a:r>
            <a:r>
              <a:rPr lang="en-US" sz="1600"/>
              <a:t> pada dataset ini.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Tidak perlu dilakukan handling, karena tidak ada </a:t>
            </a:r>
            <a:r>
              <a:rPr lang="en-US" sz="1600" b="1"/>
              <a:t>'Duplicated Data'</a:t>
            </a:r>
            <a:r>
              <a:rPr lang="en-US" sz="1600"/>
              <a:t> pada dataset ini.</a:t>
            </a:r>
            <a:endParaRPr/>
          </a:p>
        </p:txBody>
      </p:sp>
      <p:pic>
        <p:nvPicPr>
          <p:cNvPr id="85" name="Google Shape;85;p10"/>
          <p:cNvPicPr preferRelativeResize="0"/>
          <p:nvPr/>
        </p:nvPicPr>
        <p:blipFill rotWithShape="1">
          <a:blip r:embed="rId3">
            <a:alphaModFix/>
          </a:blip>
          <a:srcRect l="22912" t="36216" r="56865" b="27240"/>
          <a:stretch/>
        </p:blipFill>
        <p:spPr>
          <a:xfrm>
            <a:off x="762000" y="1600200"/>
            <a:ext cx="49530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 rotWithShape="1">
          <a:blip r:embed="rId4">
            <a:alphaModFix/>
          </a:blip>
          <a:srcRect l="22474" t="53225" r="43421" b="32834"/>
          <a:stretch/>
        </p:blipFill>
        <p:spPr>
          <a:xfrm>
            <a:off x="6248400" y="1600200"/>
            <a:ext cx="533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0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Data Preparation &amp; Cleansing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6629400" y="1068300"/>
            <a:ext cx="5334000" cy="22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boxplot, dapat terlihat: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Hampir semua kolom memiliki outliers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‘day’ tidak memiliki outliers karena menunjukkan Tanggal pada bulan, sehingga nilainya 1 s/d 31</a:t>
            </a:r>
            <a:endParaRPr/>
          </a:p>
          <a:p>
            <a:pPr marL="10795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distplot, dapat terlihat: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Hampir seluruh feature berdistribusi positively skewed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`day` tampak memiliki 3 puncak (trimodal distribution)</a:t>
            </a:r>
            <a:b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900"/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1" descr="https://lh3.googleusercontent.com/OhEeXHgC-vi2yJ80Hac4MFfH_IeeGNdESs0cM2RgCKezVVHLT36Rya1tEjT77LFg3vbdr74If8aiO38kprbgcoBLXEm4KPiP6ss-41Btyr-Z0cFZvTncdytBJ08hkQybfmlV5BiJ"/>
          <p:cNvPicPr preferRelativeResize="0"/>
          <p:nvPr/>
        </p:nvPicPr>
        <p:blipFill rotWithShape="1">
          <a:blip r:embed="rId3">
            <a:alphaModFix/>
          </a:blip>
          <a:srcRect l="2491" t="25581"/>
          <a:stretch/>
        </p:blipFill>
        <p:spPr>
          <a:xfrm>
            <a:off x="650910" y="990600"/>
            <a:ext cx="5519751" cy="258780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4" name="Google Shape;94;p11" descr="https://lh6.googleusercontent.com/wb8pzxdAJVm38Ovxq-crI11Xztoem_kfQILXOkI7ipytM76k7vGN6AfKWNNdUpC8vtUbNU_fc7fSUKExyy2jS6s7Gti-e8vMqgbUTGeXpQE46i2TpyMolcav1A-EPvtv7hxZCD9l"/>
          <p:cNvPicPr preferRelativeResize="0"/>
          <p:nvPr/>
        </p:nvPicPr>
        <p:blipFill rotWithShape="1">
          <a:blip r:embed="rId4">
            <a:alphaModFix/>
          </a:blip>
          <a:srcRect l="5449" t="20142" r="3078"/>
          <a:stretch/>
        </p:blipFill>
        <p:spPr>
          <a:xfrm>
            <a:off x="650910" y="3733800"/>
            <a:ext cx="5519751" cy="297071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" name="Google Shape;95;p11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</a:t>
            </a:r>
            <a:endParaRPr/>
          </a:p>
        </p:txBody>
      </p:sp>
      <p:sp>
        <p:nvSpPr>
          <p:cNvPr id="96" name="Google Shape;96;p11"/>
          <p:cNvSpPr txBox="1"/>
          <p:nvPr/>
        </p:nvSpPr>
        <p:spPr>
          <a:xfrm>
            <a:off x="6858000" y="4947047"/>
            <a:ext cx="4841295" cy="1231106"/>
          </a:xfrm>
          <a:prstGeom prst="rect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Tindak Lanjut: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Melakukan handling outliers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Melakukan log transformasi untuk feature tertentu yang sangat skewed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body" idx="1"/>
          </p:nvPr>
        </p:nvSpPr>
        <p:spPr>
          <a:xfrm>
            <a:off x="8458200" y="1178490"/>
            <a:ext cx="3429000" cy="506991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`poutcome` (hasil dari campaign sebelumnya) bernilai unknown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user dihubungi melalui contact celluar (`contact`)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user dihubungi pada bulan Mei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Distribusi user pada yang memiliki KPR dan tidak, cukup berdekatan (`housing`)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user tidak gagal bayar (`default`)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user tidak memiliki utang (`loan`)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user tidak subscribe pada term deposit (`y`)</a:t>
            </a:r>
            <a:endParaRPr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4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400"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4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4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4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4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400"/>
          </a:p>
        </p:txBody>
      </p:sp>
      <p:pic>
        <p:nvPicPr>
          <p:cNvPr id="102" name="Google Shape;102;p12" descr="https://lh3.googleusercontent.com/tJFfib9fbJs9I3yAvqV-hgTYCeM5NDcpg__uL_tvLiNMpxQGnksKtAgaCTZgZPslWZZjeq7FqSwZsvsDu2nJHW_lgLly-E9rIr7wtiA2SwoI7o0hBZTxmXnlY-noYArobhDcAJSh"/>
          <p:cNvPicPr preferRelativeResize="0"/>
          <p:nvPr/>
        </p:nvPicPr>
        <p:blipFill rotWithShape="1">
          <a:blip r:embed="rId3">
            <a:alphaModFix/>
          </a:blip>
          <a:srcRect b="2095"/>
          <a:stretch/>
        </p:blipFill>
        <p:spPr>
          <a:xfrm>
            <a:off x="609600" y="1029325"/>
            <a:ext cx="7543800" cy="5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8305800" y="1524000"/>
            <a:ext cx="3429000" cy="3581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yang tidak gagal bayar (no pada `default`) lebih cenderung untuk subscribe ke term deposit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yang tidak punya utang (no pada `loan`) lebih cenderung untuk subscribe ke term deposit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10795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10795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900"/>
              <a:buNone/>
            </a:pPr>
            <a:endParaRPr sz="1600"/>
          </a:p>
        </p:txBody>
      </p:sp>
      <p:pic>
        <p:nvPicPr>
          <p:cNvPr id="109" name="Google Shape;109;p13" descr="https://lh6.googleusercontent.com/uHUu834wbcD99-KvyANmZZPaDi_x7QZh-DrhndWoAgH6ef9K9kYWBsDkc6U2qDgUSB4eis8CTi2pQ0hBb9c4Hxm3rTwBJtIIBCytfKhls-_tvlfIj_vebgyA5zy-agLT53kulw2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136" y="1069549"/>
            <a:ext cx="75438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4" descr="https://lh5.googleusercontent.com/4eDrAr_vo5B9CzZulxvSRwt6fCoQ33YxH8C9mRweMAMQVBHIpKw2OtH_WPG1BFAD62lsRnUuAvfr4XG_JY1Z87zj3LkV7zFOcrEQ4ggZKTzV272h_YawxnU1L-zcO4-ZTyFGnoxV"/>
          <p:cNvPicPr preferRelativeResize="0"/>
          <p:nvPr/>
        </p:nvPicPr>
        <p:blipFill rotWithShape="1">
          <a:blip r:embed="rId3">
            <a:alphaModFix/>
          </a:blip>
          <a:srcRect t="10409"/>
          <a:stretch/>
        </p:blipFill>
        <p:spPr>
          <a:xfrm>
            <a:off x="829456" y="1324627"/>
            <a:ext cx="5971347" cy="5076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7127295" y="1447800"/>
            <a:ext cx="4572000" cy="21043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pdays memiliki korelasi positif lemah dengan previous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 kolom target, duration memiliki korelasi positif lemah dengan y</a:t>
            </a:r>
            <a:endParaRPr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endParaRPr sz="1600"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f82d06cf8_2_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Mengubah value -1 pada pdays menjadi 999. Pdays adalah hari yang telah berlalu sejak user dihubungi. Mengubah -1 (user tidak dihubungi) menjadi 999 dengan asumsi hari yang terlewat sudah sangat jauh sejak terakhir user dihubungi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/>
          </a:p>
        </p:txBody>
      </p:sp>
      <p:pic>
        <p:nvPicPr>
          <p:cNvPr id="124" name="Google Shape;124;gcf82d06cf8_2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175" y="2631945"/>
            <a:ext cx="11048125" cy="186385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gcf82d06cf8_2_2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lang="en-US" sz="32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975</Words>
  <Application>Microsoft Office PowerPoint</Application>
  <PresentationFormat>Custom</PresentationFormat>
  <Paragraphs>157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Noto Sans Symbols</vt:lpstr>
      <vt:lpstr>Dosis</vt:lpstr>
      <vt:lpstr>Montserrat</vt:lpstr>
      <vt:lpstr>Twentieth Century</vt:lpstr>
      <vt:lpstr>Lora</vt:lpstr>
      <vt:lpstr>Calibri</vt:lpstr>
      <vt:lpstr>Simple Light</vt:lpstr>
      <vt:lpstr>PowerPoint Presentation</vt:lpstr>
      <vt:lpstr>Latar Belakang Masalah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 Processing (Feature Encoding)</vt:lpstr>
      <vt:lpstr>Pre- Processing (Class Imbalance)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Insight – Age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User</cp:lastModifiedBy>
  <cp:revision>4</cp:revision>
  <dcterms:created xsi:type="dcterms:W3CDTF">2020-04-28T06:06:52Z</dcterms:created>
  <dcterms:modified xsi:type="dcterms:W3CDTF">2022-04-04T07:31:21Z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